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14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A9A248C2-7DB1-413C-A45E-4EBC66C5011F}" type="datetimeFigureOut">
              <a:rPr lang="en-US" smtClean="0"/>
              <a:t>3/1/2011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0163128-CAE7-4D11-9B45-0420485E7F8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248C2-7DB1-413C-A45E-4EBC66C5011F}" type="datetimeFigureOut">
              <a:rPr lang="en-US" smtClean="0"/>
              <a:t>3/1/2011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63128-CAE7-4D11-9B45-0420485E7F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A9A248C2-7DB1-413C-A45E-4EBC66C5011F}" type="datetimeFigureOut">
              <a:rPr lang="en-US" smtClean="0"/>
              <a:t>3/1/2011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50163128-CAE7-4D11-9B45-0420485E7F8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248C2-7DB1-413C-A45E-4EBC66C5011F}" type="datetimeFigureOut">
              <a:rPr lang="en-US" smtClean="0"/>
              <a:t>3/1/2011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0163128-CAE7-4D11-9B45-0420485E7F8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248C2-7DB1-413C-A45E-4EBC66C5011F}" type="datetimeFigureOut">
              <a:rPr lang="en-US" smtClean="0"/>
              <a:t>3/1/2011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50163128-CAE7-4D11-9B45-0420485E7F88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9A248C2-7DB1-413C-A45E-4EBC66C5011F}" type="datetimeFigureOut">
              <a:rPr lang="en-US" smtClean="0"/>
              <a:t>3/1/2011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50163128-CAE7-4D11-9B45-0420485E7F88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9A248C2-7DB1-413C-A45E-4EBC66C5011F}" type="datetimeFigureOut">
              <a:rPr lang="en-US" smtClean="0"/>
              <a:t>3/1/2011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50163128-CAE7-4D11-9B45-0420485E7F88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248C2-7DB1-413C-A45E-4EBC66C5011F}" type="datetimeFigureOut">
              <a:rPr lang="en-US" smtClean="0"/>
              <a:t>3/1/2011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0163128-CAE7-4D11-9B45-0420485E7F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248C2-7DB1-413C-A45E-4EBC66C5011F}" type="datetimeFigureOut">
              <a:rPr lang="en-US" smtClean="0"/>
              <a:t>3/1/2011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0163128-CAE7-4D11-9B45-0420485E7F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248C2-7DB1-413C-A45E-4EBC66C5011F}" type="datetimeFigureOut">
              <a:rPr lang="en-US" smtClean="0"/>
              <a:t>3/1/2011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0163128-CAE7-4D11-9B45-0420485E7F88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A9A248C2-7DB1-413C-A45E-4EBC66C5011F}" type="datetimeFigureOut">
              <a:rPr lang="en-US" smtClean="0"/>
              <a:t>3/1/2011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50163128-CAE7-4D11-9B45-0420485E7F88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9A248C2-7DB1-413C-A45E-4EBC66C5011F}" type="datetimeFigureOut">
              <a:rPr lang="en-US" smtClean="0"/>
              <a:t>3/1/2011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0163128-CAE7-4D11-9B45-0420485E7F8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Grade 5.2e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Identify and credit the sources used to gain information (e.g., bibliographies, footnotes, appendix)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Arlington Sources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8305800" cy="260143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Additional information can be obtained by using additional sources of information.</a:t>
            </a:r>
          </a:p>
          <a:p>
            <a:r>
              <a:rPr lang="en-US" dirty="0" smtClean="0"/>
              <a:t>Which resource would have the </a:t>
            </a:r>
            <a:r>
              <a:rPr lang="en-US" u="sng" dirty="0" smtClean="0"/>
              <a:t>most </a:t>
            </a:r>
            <a:r>
              <a:rPr lang="en-US" dirty="0" smtClean="0"/>
              <a:t>information about Arlington National Cemetery?  Why?</a:t>
            </a:r>
          </a:p>
          <a:p>
            <a:r>
              <a:rPr lang="en-US" dirty="0" smtClean="0"/>
              <a:t>Which reference would be the </a:t>
            </a:r>
            <a:r>
              <a:rPr lang="en-US" u="sng" dirty="0" smtClean="0"/>
              <a:t>least</a:t>
            </a:r>
            <a:r>
              <a:rPr lang="en-US" dirty="0" smtClean="0"/>
              <a:t> helpful in locating additional information about Arlington National Cemetery?  Why?</a:t>
            </a:r>
            <a:endParaRPr lang="en-US" dirty="0"/>
          </a:p>
        </p:txBody>
      </p:sp>
      <p:pic>
        <p:nvPicPr>
          <p:cNvPr id="5" name="Content Placeholder 4" descr="standards 003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rcRect b="76870"/>
          <a:stretch>
            <a:fillRect/>
          </a:stretch>
        </p:blipFill>
        <p:spPr>
          <a:xfrm>
            <a:off x="1981200" y="4126624"/>
            <a:ext cx="5867400" cy="2502776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does a reader need to know to analyze and evaluate sources?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date of publication of the source</a:t>
            </a:r>
          </a:p>
          <a:p>
            <a:r>
              <a:rPr lang="en-US" dirty="0" smtClean="0"/>
              <a:t>What information might be included in the source</a:t>
            </a:r>
            <a:endParaRPr lang="en-US" dirty="0"/>
          </a:p>
        </p:txBody>
      </p:sp>
      <p:pic>
        <p:nvPicPr>
          <p:cNvPr id="1026" name="Picture 2" descr="C:\Documents and Settings\maxweel\Local Settings\Temporary Internet Files\Content.IE5\W18N0RGV\MC900097891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00800" y="4038600"/>
            <a:ext cx="1690726" cy="17730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tandards 0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5526" y="0"/>
            <a:ext cx="4932947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tandards 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5526" y="0"/>
            <a:ext cx="4932947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4800" y="838200"/>
            <a:ext cx="16764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Get into pairs to complete this handout.  Each student should complete his/her own sheet.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 list of sources used by an author</a:t>
            </a:r>
          </a:p>
          <a:p>
            <a:r>
              <a:rPr lang="en-US" dirty="0" smtClean="0"/>
              <a:t>What type of information would be listed in a  bibliography?</a:t>
            </a:r>
          </a:p>
          <a:p>
            <a:r>
              <a:rPr lang="en-US" dirty="0" smtClean="0"/>
              <a:t>Why does an author use a bibliography?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tandard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5526" y="0"/>
            <a:ext cx="4932947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Evaluate the Source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There are many books, magazines, Web sites, etc. that may claim to have information about a topic, but some sources may have information that is not correct, current, or credible.</a:t>
            </a:r>
            <a:endParaRPr lang="en-US" dirty="0"/>
          </a:p>
        </p:txBody>
      </p:sp>
      <p:pic>
        <p:nvPicPr>
          <p:cNvPr id="8" name="Content Placeholder 7" descr="standards 001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rcRect b="48090"/>
          <a:stretch>
            <a:fillRect/>
          </a:stretch>
        </p:blipFill>
        <p:spPr>
          <a:xfrm>
            <a:off x="4709295" y="2209800"/>
            <a:ext cx="4434705" cy="3200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lesson	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We will be analyzing a passage to determine why the author included certain information.</a:t>
            </a:r>
          </a:p>
          <a:p>
            <a:r>
              <a:rPr lang="en-US" dirty="0" smtClean="0"/>
              <a:t>We will also credit a source and evaluate additional sources that could be used to gain information.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standards 002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908384" y="1589088"/>
            <a:ext cx="3288632" cy="4572000"/>
          </a:xfrm>
        </p:spPr>
      </p:pic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Why does the author use a footnote?</a:t>
            </a:r>
          </a:p>
          <a:p>
            <a:r>
              <a:rPr lang="en-US" dirty="0" smtClean="0"/>
              <a:t>Why does the author refer to an appendix?</a:t>
            </a:r>
          </a:p>
          <a:p>
            <a:r>
              <a:rPr lang="en-US" dirty="0" smtClean="0"/>
              <a:t>Why does the author include a bibliography?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500" dirty="0" smtClean="0"/>
              <a:t>Identify and credit the sources used to gain information (e.g., bibliographies, footnotes, appendix)</a:t>
            </a:r>
            <a:endParaRPr lang="en-US" sz="25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500" dirty="0" smtClean="0"/>
              <a:t>What does a reader need to know to determine why an author uses bibliographies, footnotes, appendices, and other sources of information?</a:t>
            </a:r>
            <a:endParaRPr lang="en-US" sz="250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 order to determine why an author uses bibliographies, footnotes, and appendices, and other sources of information, a reader needs to determine</a:t>
            </a:r>
          </a:p>
          <a:p>
            <a:pPr lvl="1"/>
            <a:r>
              <a:rPr lang="en-US" dirty="0" smtClean="0"/>
              <a:t>The purpose of the passage</a:t>
            </a:r>
          </a:p>
          <a:p>
            <a:pPr lvl="1"/>
            <a:r>
              <a:rPr lang="en-US" dirty="0" smtClean="0"/>
              <a:t>The information presented in the sources</a:t>
            </a: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4294967295"/>
          </p:nvPr>
        </p:nvSpPr>
        <p:spPr>
          <a:xfrm>
            <a:off x="5257800" y="1447800"/>
            <a:ext cx="2971800" cy="4713288"/>
          </a:xfrm>
        </p:spPr>
        <p:txBody>
          <a:bodyPr/>
          <a:lstStyle/>
          <a:p>
            <a:r>
              <a:rPr lang="en-US" dirty="0" smtClean="0"/>
              <a:t>This passage can also be credited in a bibliography.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9" name="Content Placeholder 8" descr="standards 002.jpg"/>
          <p:cNvPicPr>
            <a:picLocks noGrp="1" noChangeAspect="1"/>
          </p:cNvPicPr>
          <p:nvPr>
            <p:ph sz="quarter" idx="4294967295"/>
          </p:nvPr>
        </p:nvPicPr>
        <p:blipFill>
          <a:blip r:embed="rId2"/>
          <a:stretch>
            <a:fillRect/>
          </a:stretch>
        </p:blipFill>
        <p:spPr>
          <a:xfrm>
            <a:off x="533400" y="457200"/>
            <a:ext cx="4157663" cy="57800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does a reader need to know to credit a source?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676400"/>
            <a:ext cx="3733800" cy="48006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Author</a:t>
            </a:r>
          </a:p>
          <a:p>
            <a:endParaRPr lang="en-US" dirty="0" smtClean="0"/>
          </a:p>
          <a:p>
            <a:r>
              <a:rPr lang="en-US" dirty="0" smtClean="0"/>
              <a:t>Title</a:t>
            </a:r>
          </a:p>
          <a:p>
            <a:endParaRPr lang="en-US" dirty="0" smtClean="0"/>
          </a:p>
          <a:p>
            <a:r>
              <a:rPr lang="en-US" dirty="0" smtClean="0"/>
              <a:t>When and where the passage was published</a:t>
            </a:r>
          </a:p>
          <a:p>
            <a:endParaRPr lang="en-US" dirty="0" smtClean="0"/>
          </a:p>
          <a:p>
            <a:r>
              <a:rPr lang="en-US" dirty="0" smtClean="0"/>
              <a:t>In what publication the passage appeared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4" name="Picture 3" descr="standards.jpg"/>
          <p:cNvPicPr>
            <a:picLocks noChangeAspect="1"/>
          </p:cNvPicPr>
          <p:nvPr/>
        </p:nvPicPr>
        <p:blipFill>
          <a:blip r:embed="rId2"/>
          <a:srcRect t="5556" b="56667"/>
          <a:stretch>
            <a:fillRect/>
          </a:stretch>
        </p:blipFill>
        <p:spPr>
          <a:xfrm>
            <a:off x="4419600" y="1600200"/>
            <a:ext cx="4572000" cy="2401229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>
          <a:xfrm>
            <a:off x="4419600" y="4191000"/>
            <a:ext cx="4495800" cy="23622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80</TotalTime>
  <Words>358</Words>
  <Application>Microsoft Office PowerPoint</Application>
  <PresentationFormat>On-screen Show (4:3)</PresentationFormat>
  <Paragraphs>38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Median</vt:lpstr>
      <vt:lpstr>8th Grade 5.2e</vt:lpstr>
      <vt:lpstr>Bibliography</vt:lpstr>
      <vt:lpstr>Slide 3</vt:lpstr>
      <vt:lpstr>Evaluate the Source</vt:lpstr>
      <vt:lpstr>Today’s lesson </vt:lpstr>
      <vt:lpstr>Identify and credit the sources used to gain information (e.g., bibliographies, footnotes, appendix)</vt:lpstr>
      <vt:lpstr>What does a reader need to know to determine why an author uses bibliographies, footnotes, appendices, and other sources of information?</vt:lpstr>
      <vt:lpstr>Slide 8</vt:lpstr>
      <vt:lpstr>What does a reader need to know to credit a source?</vt:lpstr>
      <vt:lpstr>Additional Arlington Sources </vt:lpstr>
      <vt:lpstr>What does a reader need to know to analyze and evaluate sources?</vt:lpstr>
      <vt:lpstr>Slide 12</vt:lpstr>
      <vt:lpstr>Slide 13</vt:lpstr>
    </vt:vector>
  </TitlesOfParts>
  <Company>Tulsa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8th Grade 5.2e</dc:title>
  <dc:creator>maxweel</dc:creator>
  <cp:lastModifiedBy>maxweel</cp:lastModifiedBy>
  <cp:revision>9</cp:revision>
  <dcterms:created xsi:type="dcterms:W3CDTF">2011-03-01T19:36:57Z</dcterms:created>
  <dcterms:modified xsi:type="dcterms:W3CDTF">2011-03-01T20:57:19Z</dcterms:modified>
</cp:coreProperties>
</file>